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FD83901-F7BC-4F3F-A59F-E91D9105017C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F2B40B3-8768-4AC7-AEE6-D2C8F226A3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такое и как проводится реинжиниринг бизнес процессов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Лекции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297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88840"/>
            <a:ext cx="7920880" cy="3450696"/>
          </a:xfrm>
        </p:spPr>
        <p:txBody>
          <a:bodyPr>
            <a:noAutofit/>
          </a:bodyPr>
          <a:lstStyle/>
          <a:p>
            <a:pPr algn="just"/>
            <a:r>
              <a:rPr lang="ru-RU" sz="1800" dirty="0"/>
              <a:t>Изменения носят радикальный характер в то время как обычное улучшение происходит постепенно. </a:t>
            </a:r>
            <a:endParaRPr lang="ru-RU" sz="1800" dirty="0" smtClean="0"/>
          </a:p>
          <a:p>
            <a:pPr algn="just"/>
            <a:r>
              <a:rPr lang="ru-RU" sz="1800" dirty="0" smtClean="0"/>
              <a:t>При </a:t>
            </a:r>
            <a:r>
              <a:rPr lang="ru-RU" sz="1800" dirty="0"/>
              <a:t>реинжиниринге преобразования осуществляются с «нуля». Обычное совершенствование показателей организуется на базе действующих бизнес-процессов. </a:t>
            </a:r>
            <a:endParaRPr lang="ru-RU" sz="1800" dirty="0" smtClean="0"/>
          </a:p>
          <a:p>
            <a:pPr algn="just"/>
            <a:r>
              <a:rPr lang="ru-RU" sz="1800" dirty="0" smtClean="0"/>
              <a:t>Реинжиниринг </a:t>
            </a:r>
            <a:r>
              <a:rPr lang="ru-RU" sz="1800" dirty="0"/>
              <a:t>носит единовременный характер. Простое улучшение может быть непрерывным. </a:t>
            </a:r>
            <a:endParaRPr lang="ru-RU" sz="1800" dirty="0" smtClean="0"/>
          </a:p>
          <a:p>
            <a:pPr algn="just"/>
            <a:r>
              <a:rPr lang="ru-RU" sz="1800" dirty="0" smtClean="0"/>
              <a:t>Изменения </a:t>
            </a:r>
            <a:r>
              <a:rPr lang="ru-RU" sz="1800" dirty="0"/>
              <a:t>происходят начиная с верху. Во втором случае преобразования осуществляются снизу вверх. </a:t>
            </a:r>
            <a:endParaRPr lang="ru-RU" sz="1800" dirty="0" smtClean="0"/>
          </a:p>
          <a:p>
            <a:pPr algn="just"/>
            <a:r>
              <a:rPr lang="ru-RU" sz="1800" dirty="0" smtClean="0"/>
              <a:t>При </a:t>
            </a:r>
            <a:r>
              <a:rPr lang="ru-RU" sz="1800" dirty="0"/>
              <a:t>реинжиниринге основным инструментом достижения целей являются информационные технологии. При простом улучшении основной упор делается на стратегическое управление. </a:t>
            </a:r>
            <a:endParaRPr lang="ru-RU" sz="1800" dirty="0" smtClean="0"/>
          </a:p>
          <a:p>
            <a:pPr algn="just"/>
            <a:r>
              <a:rPr lang="ru-RU" sz="1800" dirty="0" smtClean="0"/>
              <a:t>Преобразования </a:t>
            </a:r>
            <a:r>
              <a:rPr lang="ru-RU" sz="1800" dirty="0"/>
              <a:t>имеют широкий охват. В то время как обычное совершенствование бизнес-процессов осуществляется на уровне отдельных функций (функциональный подход).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Данный метод проектирования бизнес-процессов в корне отличается от обычного улучшения показателей деятельности фирмы. Эти различия выражаются в следующем</a:t>
            </a:r>
            <a:r>
              <a:rPr lang="ru-RU" sz="31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6337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4" t="30183" r="42553" b="31667"/>
          <a:stretch/>
        </p:blipFill>
        <p:spPr bwMode="auto">
          <a:xfrm>
            <a:off x="251520" y="836712"/>
            <a:ext cx="859472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941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124744"/>
            <a:ext cx="7408333" cy="4641379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Как </a:t>
            </a:r>
            <a:r>
              <a:rPr lang="ru-RU" sz="1800" dirty="0"/>
              <a:t>правило, проведение реинжиниринга в особенности актуально в следующих случаях: </a:t>
            </a:r>
            <a:endParaRPr lang="ru-RU" sz="1800" dirty="0" smtClean="0"/>
          </a:p>
          <a:p>
            <a:pPr algn="just"/>
            <a:r>
              <a:rPr lang="ru-RU" sz="1800" dirty="0" smtClean="0"/>
              <a:t>Для </a:t>
            </a:r>
            <a:r>
              <a:rPr lang="ru-RU" sz="1800" dirty="0"/>
              <a:t>организаций, находящихся на стадии краха – в данном случае речь идет о состоянии глубокого кризиса, характеризующегося высоким уровнем издержек, что делает продукцию компании неконкурентоспособной, низким покупательским спросом на выпускаемые изделия и т. д. Без решительных действий фирма, попадающая в такую категорию, в ближайшее время может </a:t>
            </a:r>
            <a:r>
              <a:rPr lang="ru-RU" sz="1800" dirty="0" smtClean="0"/>
              <a:t>разориться.</a:t>
            </a:r>
          </a:p>
          <a:p>
            <a:pPr algn="just"/>
            <a:r>
              <a:rPr lang="ru-RU" sz="1800" dirty="0" smtClean="0"/>
              <a:t>Если </a:t>
            </a:r>
            <a:r>
              <a:rPr lang="ru-RU" sz="1800" dirty="0"/>
              <a:t>хозяйствующий субъект имеет удовлетворительные показатели деятельности в настоящий момент, однако в перспективе намечается существенное их ухудшение. Это может быть: неблагоприятное изменение конъюнктуры рынка, падение уровня доходов, появление более сильных конкурентов и т. д. </a:t>
            </a:r>
            <a:endParaRPr lang="ru-RU" sz="1800" dirty="0" smtClean="0"/>
          </a:p>
          <a:p>
            <a:pPr algn="just"/>
            <a:r>
              <a:rPr lang="ru-RU" sz="1800" dirty="0" smtClean="0"/>
              <a:t>К </a:t>
            </a:r>
            <a:r>
              <a:rPr lang="ru-RU" sz="1800" dirty="0"/>
              <a:t>использованию реинжиниринга также прибегают и успешные компании, эффективно функционирующие на рынке. В данном случае их цель: максимальный отрыв от других фирм-соперников за счет создания уникальных конкурентных преимущества. К такой категории относятся быстрорастущие и агрессивные компании-лидеры.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/>
              <a:t>Какие организации применяют реинжиниринг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341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9" t="27956" r="41915" b="33598"/>
          <a:stretch/>
        </p:blipFill>
        <p:spPr bwMode="auto">
          <a:xfrm>
            <a:off x="251520" y="1196752"/>
            <a:ext cx="8640960" cy="5040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44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настоящее время существуют разные подходы к классификации моделей реинжиниринга. При этом к наиболее распространённым критериям, на основании которых данное понятие разделяется на несколько видов, относятся: </a:t>
            </a:r>
            <a:endParaRPr lang="ru-RU" dirty="0" smtClean="0"/>
          </a:p>
          <a:p>
            <a:r>
              <a:rPr lang="ru-RU" dirty="0" smtClean="0"/>
              <a:t>ситуативный </a:t>
            </a:r>
            <a:r>
              <a:rPr lang="ru-RU" dirty="0"/>
              <a:t>признак; </a:t>
            </a:r>
            <a:endParaRPr lang="ru-RU" dirty="0" smtClean="0"/>
          </a:p>
          <a:p>
            <a:r>
              <a:rPr lang="ru-RU" dirty="0" smtClean="0"/>
              <a:t>характер </a:t>
            </a:r>
            <a:r>
              <a:rPr lang="ru-RU" dirty="0"/>
              <a:t>преобразований.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Виды реинжиниринга бизнес-процессов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6173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Как было отмечено выше, реинжиниринг может использоваться в самых разных ситуациях, начиная от глубокого кризиса и вплоть до состояния активного роста и развития компании. Таким образом, по ситуативному признаку реинжиниринг может быть кризисным или развивающимся. </a:t>
            </a:r>
            <a:r>
              <a:rPr lang="ru-RU" b="1" dirty="0"/>
              <a:t>Кризисный </a:t>
            </a:r>
            <a:endParaRPr lang="ru-RU" b="1" dirty="0" smtClean="0"/>
          </a:p>
          <a:p>
            <a:pPr algn="just"/>
            <a:r>
              <a:rPr lang="ru-RU" dirty="0" smtClean="0"/>
              <a:t>Данный </a:t>
            </a:r>
            <a:r>
              <a:rPr lang="ru-RU" dirty="0"/>
              <a:t>вид реинжиниринга главным образом применяется в том случае, когда компания находится в состоянии глубокого кризиса. Это может характеризоваться потерей конкурентоспособности, резким спадом спроса на выпускаемую продукцию, существенным снижением платежеспособности и т. д. В такой ситуации возникает необходимость в разработке комплекса радикальных мер, которые позволили бы в корне изменить ситуацию. Это может обеспечить только кризисный реинжиниринг, в основе которого лежит полное перепроектирование бизнес-процессов и уход от старых моделей управления компанией.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ситуативному признаку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410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Развивающийся </a:t>
            </a:r>
            <a:endParaRPr lang="ru-RU" b="1" dirty="0" smtClean="0"/>
          </a:p>
          <a:p>
            <a:pPr algn="just"/>
            <a:r>
              <a:rPr lang="ru-RU" dirty="0" smtClean="0"/>
              <a:t>Реинжиниринг </a:t>
            </a:r>
            <a:r>
              <a:rPr lang="ru-RU" dirty="0"/>
              <a:t>развития направлен на совершенствование существующих бизнес-процессов. Такая разновидность в большей степени подходит для следующих категорий хозяйствующих субъектов: Организаций, у которых дела идут относительно хорошо, однако в будущем есть угроза ухудшения положения на рынке. Благополучных компаний, активно развивающихся и быстро растущих. В этом случае реинжиниринг развития главным образом будет направлен на поддержание лидирующего положения на рынке.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0002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3068959"/>
            <a:ext cx="7408333" cy="305720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800" b="1" dirty="0"/>
              <a:t>Эволюционный</a:t>
            </a:r>
            <a:r>
              <a:rPr lang="ru-RU" sz="1800" dirty="0"/>
              <a:t> Под эволюционным реинжинирингом подразумевается оптимизация различных бизнес-процессов компании. При этом организационная структура хозяйствующего субъекта кардинально не меняется. В рамках эволюционного реинжиниринга производится частичное либо полное изменение отдельных процессов. Однако компания в данном случае не переходит на новый вид бизнеса</a:t>
            </a:r>
            <a:r>
              <a:rPr lang="ru-RU" sz="1800" dirty="0" smtClean="0"/>
              <a:t>.</a:t>
            </a:r>
          </a:p>
          <a:p>
            <a:pPr algn="just"/>
            <a:r>
              <a:rPr lang="ru-RU" sz="1800" b="1" dirty="0"/>
              <a:t>Революционный</a:t>
            </a:r>
            <a:r>
              <a:rPr lang="ru-RU" sz="1800" dirty="0"/>
              <a:t> Суть революционного реинжиниринга вытекает из его названия. Такой вид преобразований подразумевает под собой полную перестройку хозяйствующего субъекта. Как правило, в этом случае бизнес-процессы компании перепроектируются под новый вид деятельности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В зависимости от типа преобразований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3809" y="1700808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Преобразования, осуществляемые в рамках реинжиниринга, могут носить кардинально новый характер или же быть направленными на оптимизацию действующих бизнес-процессов. С точки зрения такого подхода реинжиниринг делится на: эволюционный и революционный.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516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0" t="26918" r="41357" b="25284"/>
          <a:stretch/>
        </p:blipFill>
        <p:spPr bwMode="auto">
          <a:xfrm>
            <a:off x="323528" y="315602"/>
            <a:ext cx="8599517" cy="607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34519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Внедряемые в ходе реинжиниринга бизнес-процессы могут иметь самый разный характер и направленность. Однако все они должны соответствовать следующим общим принципам: Интегрирования – предполагает максимальное объединение отдельных процессов, чтобы в них могло участвовать минимальное количество работников. </a:t>
            </a:r>
            <a:endParaRPr lang="ru-RU" dirty="0" smtClean="0"/>
          </a:p>
          <a:p>
            <a:r>
              <a:rPr lang="ru-RU" dirty="0" smtClean="0"/>
              <a:t>Горизонтального </a:t>
            </a:r>
            <a:r>
              <a:rPr lang="ru-RU" dirty="0"/>
              <a:t>сжатия – выполнение конкретного процесса одним человеком позволит сэкономить на оплате труда лишних сотрудников, увеличить скорость выполнения той или иной функции, а также снизить уровень ошибок. </a:t>
            </a:r>
            <a:endParaRPr lang="ru-RU" dirty="0" smtClean="0"/>
          </a:p>
          <a:p>
            <a:r>
              <a:rPr lang="ru-RU" dirty="0" smtClean="0"/>
              <a:t>Децентрализации </a:t>
            </a:r>
            <a:r>
              <a:rPr lang="ru-RU" dirty="0"/>
              <a:t>– сотрудники самостоятельно разрешают вопросы, по которым им ранее необходимо было спрашивать совета у высшего руководства.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формирования бизнес--процессов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539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Под </a:t>
            </a:r>
            <a:r>
              <a:rPr lang="ru-RU" b="1" dirty="0"/>
              <a:t>бизнес-процессом</a:t>
            </a:r>
            <a:r>
              <a:rPr lang="ru-RU" dirty="0"/>
              <a:t> подразумевается система последовательных и целенаправленных действий, посредством выполнения которых изначально вложенные ресурсы преобразуются в конечный результат. Если говорить более простым языком, то данное понятие представляет собой совокупность «шагов» хозяйствующего субъекта, осуществление которых приводит к созданию продукта, полностью удовлетворяющего требованиям и </a:t>
            </a:r>
            <a:r>
              <a:rPr lang="ru-RU" dirty="0" smtClean="0"/>
              <a:t>ожиданиям потребителя</a:t>
            </a:r>
            <a:r>
              <a:rPr lang="ru-RU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Бизнес-процесс</a:t>
            </a:r>
          </a:p>
        </p:txBody>
      </p:sp>
    </p:spTree>
    <p:extLst>
      <p:ext uri="{BB962C8B-B14F-4D97-AF65-F5344CB8AC3E}">
        <p14:creationId xmlns:p14="http://schemas.microsoft.com/office/powerpoint/2010/main" val="2807984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Логического порядка – все бизнес-процессы осуществляются параллельно, что позволяет существенно сэкономить время на их выполнении. </a:t>
            </a:r>
            <a:endParaRPr lang="ru-RU" sz="1600" dirty="0" smtClean="0"/>
          </a:p>
          <a:p>
            <a:r>
              <a:rPr lang="ru-RU" sz="1600" dirty="0" smtClean="0"/>
              <a:t>Диверсификации </a:t>
            </a:r>
            <a:r>
              <a:rPr lang="ru-RU" sz="1600" dirty="0"/>
              <a:t>– предполагает максимальное упрощение </a:t>
            </a:r>
            <a:r>
              <a:rPr lang="ru-RU" sz="1600" dirty="0" smtClean="0"/>
              <a:t>операций.</a:t>
            </a:r>
          </a:p>
          <a:p>
            <a:r>
              <a:rPr lang="ru-RU" sz="1600" dirty="0" smtClean="0"/>
              <a:t>Разработки </a:t>
            </a:r>
            <a:r>
              <a:rPr lang="ru-RU" sz="1600" dirty="0"/>
              <a:t>разных типов бизнес-процессов – деловые процессы должны иметь разные варианты их реализации. Это позволит максимально и оперативно подстраиваться под постоянно меняющиеся условия ранка. </a:t>
            </a:r>
            <a:endParaRPr lang="ru-RU" sz="1600" dirty="0" smtClean="0"/>
          </a:p>
          <a:p>
            <a:r>
              <a:rPr lang="ru-RU" sz="1600" dirty="0" smtClean="0"/>
              <a:t>Рационализации </a:t>
            </a:r>
            <a:r>
              <a:rPr lang="ru-RU" sz="1600" dirty="0"/>
              <a:t>системы управления – исключаются излишние проверки. </a:t>
            </a:r>
            <a:endParaRPr lang="ru-RU" sz="1600" dirty="0" smtClean="0"/>
          </a:p>
          <a:p>
            <a:r>
              <a:rPr lang="ru-RU" sz="1600" dirty="0" smtClean="0"/>
              <a:t>Культуры </a:t>
            </a:r>
            <a:r>
              <a:rPr lang="ru-RU" sz="1600" dirty="0"/>
              <a:t>разрешения задач – данный принцип предполагает сведение к минимуму количества согласований при выполнении той или иной </a:t>
            </a:r>
            <a:r>
              <a:rPr lang="ru-RU" sz="1600" dirty="0" smtClean="0"/>
              <a:t>операции.</a:t>
            </a:r>
          </a:p>
          <a:p>
            <a:r>
              <a:rPr lang="ru-RU" sz="1600" dirty="0" smtClean="0"/>
              <a:t>Рационализации </a:t>
            </a:r>
            <a:r>
              <a:rPr lang="ru-RU" sz="1600" dirty="0"/>
              <a:t>связей с заказчиком – уполномоченный менеджер должен обеспечивать единый канал связей с покупателями и клиентами компании.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Принципы формирования бизнес--процессов</a:t>
            </a:r>
          </a:p>
        </p:txBody>
      </p:sp>
    </p:spTree>
    <p:extLst>
      <p:ext uri="{BB962C8B-B14F-4D97-AF65-F5344CB8AC3E}">
        <p14:creationId xmlns:p14="http://schemas.microsoft.com/office/powerpoint/2010/main" val="31393271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47" t="36673" r="43597" b="9443"/>
          <a:stretch/>
        </p:blipFill>
        <p:spPr bwMode="auto">
          <a:xfrm>
            <a:off x="1115616" y="511496"/>
            <a:ext cx="6903481" cy="6012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3353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Руководитель проекта </a:t>
            </a:r>
            <a:endParaRPr lang="ru-RU" dirty="0" smtClean="0"/>
          </a:p>
          <a:p>
            <a:pPr algn="just"/>
            <a:r>
              <a:rPr lang="ru-RU" dirty="0" smtClean="0"/>
              <a:t>Как </a:t>
            </a:r>
            <a:r>
              <a:rPr lang="ru-RU" dirty="0"/>
              <a:t>правило, такое место занимает топ-менеджер компании. Основные его функции сводятся к управлению процессом осуществления реинжиниринга, созданию корпоративного духа новаторства и ответственности каждого участника за конечный результат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Участники реинжиниринга и их функции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69023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Управляющий комитет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состав данного органа входит лицо, возглавляющее проект, руководство организации, менеджеры процессов. Функции управляющего комитета заключаются в следующем: разрешение конфликтных ситуаций; осуществление наблюдения за ходом выполнения реинжиниринга; согласование общей стратегии и отдельных целей; соблюдение интересов рабочих команд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Участники </a:t>
            </a:r>
            <a:r>
              <a:rPr lang="ru-RU" dirty="0"/>
              <a:t>реинжиниринга </a:t>
            </a:r>
            <a:r>
              <a:rPr lang="ru-RU" dirty="0" smtClean="0"/>
              <a:t>и их функции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7874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1" dirty="0"/>
              <a:t>Менеджеры оперативного руководства и отдельных процессов</a:t>
            </a:r>
            <a:r>
              <a:rPr lang="ru-RU" dirty="0"/>
              <a:t> Разрабатывают методику проведения реинжиниринга, а также отдельные его инструменты, обучают сотрудников и координируют их действия, принимают участие в формировании команд. </a:t>
            </a:r>
            <a:endParaRPr lang="ru-RU" dirty="0" smtClean="0"/>
          </a:p>
          <a:p>
            <a:pPr algn="just"/>
            <a:r>
              <a:rPr lang="ru-RU" b="1" dirty="0" smtClean="0"/>
              <a:t>Рабочие </a:t>
            </a:r>
            <a:r>
              <a:rPr lang="ru-RU" b="1" dirty="0"/>
              <a:t>команды </a:t>
            </a:r>
            <a:r>
              <a:rPr lang="ru-RU" dirty="0"/>
              <a:t>В их состав входят рядовые сотрудники компании, внешние специалисты и разработчики. Являются фактическими исполнителями реинжиниринга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Участники реинжиниринга и их функции</a:t>
            </a:r>
          </a:p>
        </p:txBody>
      </p:sp>
    </p:spTree>
    <p:extLst>
      <p:ext uri="{BB962C8B-B14F-4D97-AF65-F5344CB8AC3E}">
        <p14:creationId xmlns:p14="http://schemas.microsoft.com/office/powerpoint/2010/main" val="3383062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Процедура проведения реинжиниринга на предприятии включает в себя 5 последовательных этапов: </a:t>
            </a:r>
            <a:endParaRPr lang="ru-RU" dirty="0" smtClean="0"/>
          </a:p>
          <a:p>
            <a:pPr algn="just"/>
            <a:r>
              <a:rPr lang="ru-RU" dirty="0" smtClean="0"/>
              <a:t>подготовку </a:t>
            </a:r>
            <a:r>
              <a:rPr lang="ru-RU" dirty="0"/>
              <a:t>к преобразованиям; </a:t>
            </a:r>
            <a:endParaRPr lang="ru-RU" dirty="0" smtClean="0"/>
          </a:p>
          <a:p>
            <a:pPr algn="just"/>
            <a:r>
              <a:rPr lang="ru-RU" dirty="0" smtClean="0"/>
              <a:t>стратегическое </a:t>
            </a:r>
            <a:r>
              <a:rPr lang="ru-RU" dirty="0"/>
              <a:t>планирование; </a:t>
            </a:r>
            <a:endParaRPr lang="ru-RU" dirty="0" smtClean="0"/>
          </a:p>
          <a:p>
            <a:pPr algn="just"/>
            <a:r>
              <a:rPr lang="ru-RU" dirty="0" smtClean="0"/>
              <a:t>разработку </a:t>
            </a:r>
            <a:r>
              <a:rPr lang="ru-RU" dirty="0"/>
              <a:t>модели нового бизнеса (перепроектирование); </a:t>
            </a:r>
            <a:endParaRPr lang="ru-RU" dirty="0" smtClean="0"/>
          </a:p>
          <a:p>
            <a:pPr algn="just"/>
            <a:r>
              <a:rPr lang="ru-RU" dirty="0" smtClean="0"/>
              <a:t>адаптацию </a:t>
            </a:r>
            <a:r>
              <a:rPr lang="ru-RU" dirty="0"/>
              <a:t>системы к грядущим преобразованиям (конверсия); </a:t>
            </a:r>
            <a:endParaRPr lang="ru-RU" dirty="0" smtClean="0"/>
          </a:p>
          <a:p>
            <a:pPr algn="just"/>
            <a:r>
              <a:rPr lang="ru-RU" dirty="0" smtClean="0"/>
              <a:t>реализацию </a:t>
            </a:r>
            <a:r>
              <a:rPr lang="ru-RU" dirty="0"/>
              <a:t>реинжиниринга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Этапы реинжиниринга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316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2" t="48440" r="40558" b="8215"/>
          <a:stretch/>
        </p:blipFill>
        <p:spPr bwMode="auto">
          <a:xfrm>
            <a:off x="179512" y="692696"/>
            <a:ext cx="8849421" cy="547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832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804389" cy="4353347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Реинжиниринг бизнес-процессов начинается с предварительной подготовки.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 </a:t>
            </a:r>
            <a:r>
              <a:rPr lang="ru-RU" dirty="0"/>
              <a:t>данном этапе выполняются следующие </a:t>
            </a:r>
            <a:r>
              <a:rPr lang="ru-RU" dirty="0" smtClean="0"/>
              <a:t>задачи:</a:t>
            </a:r>
          </a:p>
          <a:p>
            <a:r>
              <a:rPr lang="ru-RU" dirty="0" smtClean="0"/>
              <a:t>руководство </a:t>
            </a:r>
            <a:r>
              <a:rPr lang="ru-RU" dirty="0"/>
              <a:t>компании оценивает реальную необходимость в будущих преобразованиях и насколько они уместны в конкретном периоде; </a:t>
            </a:r>
            <a:endParaRPr lang="ru-RU" dirty="0" smtClean="0"/>
          </a:p>
          <a:p>
            <a:r>
              <a:rPr lang="ru-RU" dirty="0" smtClean="0"/>
              <a:t>проверяется </a:t>
            </a:r>
            <a:r>
              <a:rPr lang="ru-RU" dirty="0"/>
              <a:t>наличие всех ресурсов, необходимых для проведения реинжиниринга; </a:t>
            </a:r>
            <a:endParaRPr lang="ru-RU" dirty="0" smtClean="0"/>
          </a:p>
          <a:p>
            <a:r>
              <a:rPr lang="ru-RU" dirty="0" smtClean="0"/>
              <a:t>отбираются </a:t>
            </a:r>
            <a:r>
              <a:rPr lang="ru-RU" dirty="0"/>
              <a:t>лица, которые будут участвовать в проекте.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После </a:t>
            </a:r>
            <a:r>
              <a:rPr lang="ru-RU" dirty="0"/>
              <a:t>того как окончательно решение принято, руководство компании в обязательном порядке должно проинформировать всех заинтересованных сторон о планирующихся изменениях (сотрудников, клиентов, поставщиков и т. д.)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Подготовка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9857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На стадии планирования определяются цели, которых хочет добиться компания путем проведения реинжиниринга, а также намечаются основные задачи.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данном этапе выполняются следующие </a:t>
            </a:r>
            <a:r>
              <a:rPr lang="ru-RU" dirty="0" smtClean="0"/>
              <a:t>действия:</a:t>
            </a:r>
          </a:p>
          <a:p>
            <a:pPr algn="just"/>
            <a:r>
              <a:rPr lang="ru-RU" dirty="0" smtClean="0"/>
              <a:t>назначается </a:t>
            </a:r>
            <a:r>
              <a:rPr lang="ru-RU" dirty="0"/>
              <a:t>управляющий комитет; </a:t>
            </a:r>
            <a:endParaRPr lang="ru-RU" dirty="0" smtClean="0"/>
          </a:p>
          <a:p>
            <a:pPr algn="just"/>
            <a:r>
              <a:rPr lang="ru-RU" dirty="0" smtClean="0"/>
              <a:t>отбираются </a:t>
            </a:r>
            <a:r>
              <a:rPr lang="ru-RU" dirty="0"/>
              <a:t>основные объекты, нуждающиеся в перепроектировании; </a:t>
            </a:r>
            <a:endParaRPr lang="ru-RU" dirty="0" smtClean="0"/>
          </a:p>
          <a:p>
            <a:pPr algn="just"/>
            <a:r>
              <a:rPr lang="ru-RU" dirty="0" smtClean="0"/>
              <a:t>определяются </a:t>
            </a:r>
            <a:r>
              <a:rPr lang="ru-RU" dirty="0"/>
              <a:t>приоритетные направления реинжиниринга и последовательность выполнения процедур, направленных на усовершенствование бизнес-процессов; </a:t>
            </a:r>
            <a:endParaRPr lang="ru-RU" dirty="0" smtClean="0"/>
          </a:p>
          <a:p>
            <a:pPr algn="just"/>
            <a:r>
              <a:rPr lang="ru-RU" dirty="0" smtClean="0"/>
              <a:t>утверждается </a:t>
            </a:r>
            <a:r>
              <a:rPr lang="ru-RU" dirty="0"/>
              <a:t>команда сотрудников, которые будут осуществлять преобразования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9249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2060848"/>
            <a:ext cx="7408333" cy="3450696"/>
          </a:xfrm>
        </p:spPr>
        <p:txBody>
          <a:bodyPr>
            <a:noAutofit/>
          </a:bodyPr>
          <a:lstStyle/>
          <a:p>
            <a:r>
              <a:rPr lang="ru-RU" sz="1600" dirty="0"/>
              <a:t>На этапе перепроектирования производится анализ действующих бизнес-процессов, а также изучаются тенденции и прогнозы, наметившиеся на рынке. </a:t>
            </a:r>
            <a:endParaRPr lang="ru-RU" sz="1600" dirty="0" smtClean="0"/>
          </a:p>
          <a:p>
            <a:r>
              <a:rPr lang="ru-RU" sz="1600" dirty="0" smtClean="0"/>
              <a:t>Перепроектирование </a:t>
            </a:r>
            <a:r>
              <a:rPr lang="ru-RU" sz="1600" dirty="0"/>
              <a:t>включает в себя три направления: </a:t>
            </a:r>
            <a:endParaRPr lang="ru-RU" sz="1600" dirty="0" smtClean="0"/>
          </a:p>
          <a:p>
            <a:r>
              <a:rPr lang="ru-RU" sz="1600" b="1" dirty="0" smtClean="0"/>
              <a:t>Картографирование </a:t>
            </a:r>
            <a:r>
              <a:rPr lang="ru-RU" sz="1600" b="1" dirty="0"/>
              <a:t>– </a:t>
            </a:r>
            <a:r>
              <a:rPr lang="ru-RU" sz="1600" dirty="0"/>
              <a:t>предполагает изучение видов деятельности, компаний, порядок их осуществления. При этом особое внимание уделяется качеству выпускаемой продукции (оказываемых работ, услуг), продолжительности производственного цикла, уровню издержек, общей эффективности. </a:t>
            </a:r>
            <a:endParaRPr lang="ru-RU" sz="1600" dirty="0" smtClean="0"/>
          </a:p>
          <a:p>
            <a:r>
              <a:rPr lang="ru-RU" sz="1600" b="1" dirty="0" smtClean="0"/>
              <a:t>Анализ </a:t>
            </a:r>
            <a:r>
              <a:rPr lang="ru-RU" sz="1600" b="1" dirty="0"/>
              <a:t>клиента и его потребностей </a:t>
            </a:r>
            <a:r>
              <a:rPr lang="ru-RU" sz="1600" dirty="0"/>
              <a:t>– организуются встречи с клиентами, проводятся опросы потенциальных покупателей, создаются фокус-группы и т. </a:t>
            </a:r>
            <a:r>
              <a:rPr lang="ru-RU" sz="1600" dirty="0" smtClean="0"/>
              <a:t>д.</a:t>
            </a:r>
          </a:p>
          <a:p>
            <a:r>
              <a:rPr lang="ru-RU" sz="1600" b="1" dirty="0" smtClean="0"/>
              <a:t>Прогнозирование </a:t>
            </a:r>
            <a:r>
              <a:rPr lang="ru-RU" sz="1600" b="1" dirty="0"/>
              <a:t>процессов </a:t>
            </a:r>
            <a:r>
              <a:rPr lang="ru-RU" sz="1600" dirty="0"/>
              <a:t>– описывается идеальная модель ведения бизнеса. При этом подробно раскрывается как тот или иной бизнес-процесс сможет обеспечить удовлетворение ожиданий потребителей, а также поддерживать компанию на конкурентоспособном уровне.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Перепроектирование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542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Всю совокупность бизнес-процессов можно условно разделить на три основных вида: </a:t>
            </a:r>
            <a:endParaRPr lang="ru-RU" dirty="0" smtClean="0"/>
          </a:p>
          <a:p>
            <a:pPr algn="just"/>
            <a:r>
              <a:rPr lang="ru-RU" dirty="0" smtClean="0"/>
              <a:t>Управляющие </a:t>
            </a:r>
            <a:r>
              <a:rPr lang="ru-RU" dirty="0"/>
              <a:t>– в рамках данного направления производится координация ресурсов предприятия (производственных, трудовых, финансовых и т. д.) для достижения конечной цели. Примером управляющих бизнес-процессов являются: стратегический менеджмент, корпоративное управление и т. д. </a:t>
            </a:r>
            <a:endParaRPr lang="ru-RU" dirty="0" smtClean="0"/>
          </a:p>
          <a:p>
            <a:pPr algn="just"/>
            <a:r>
              <a:rPr lang="ru-RU" dirty="0" smtClean="0"/>
              <a:t>Операционные </a:t>
            </a:r>
            <a:r>
              <a:rPr lang="ru-RU" dirty="0"/>
              <a:t>– процессы, связанные с осуществлением основной деятельности организации. Обеспечивают выпуск продукции, оказание услуг или выполнение работ. Примеры операционных бизнес-процессов: снабжение, производство, маркетинг, сбыт и др. </a:t>
            </a:r>
            <a:endParaRPr lang="ru-RU" dirty="0" smtClean="0"/>
          </a:p>
          <a:p>
            <a:pPr algn="just"/>
            <a:r>
              <a:rPr lang="ru-RU" dirty="0" smtClean="0"/>
              <a:t>Поддерживающие </a:t>
            </a:r>
            <a:r>
              <a:rPr lang="ru-RU" dirty="0"/>
              <a:t>– не участвуют напрямую в производственном процессе, однако осуществляют его обслуживание. Например, бухгалтерский учет, делопроизводство, техническая поддержка и т. д.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 основных вида бизнес процессов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7834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 этапе конверсии осуществляется переход и адаптация предприятия к новой модели ведения бизнеса. Многие эксперты рекомендуют поручить эту задачу отдельной команде, основная функция которой будет заключаться в «сглаживании» последствий стресса, возникшего в результате кардинальной перестройки всего бизнеса.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Конверсия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0264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Это завершающий этап реинжиниринга, на котором производится воплощение в жизнь ранее разработанной модели ведения бизнеса. На данном этапе очень важно создать такие условия, чтобы преобразования смогли прижиться и максимально безболезненно влиться в обычную среду. При этом следует иметь в виду, что эластичность перехода во многом зависит от качества изначально проведенных подготовительных работ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Воплощение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6958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Средства и инструменты реинжиниринга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0248" y="1628800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Стоит отметить, что конечные результаты усовершенствования во многом зависят от средств, которые были выбраны для его проведения. Так, всю совокупность инструментов реинжиниринга можно разделить на следующе группы: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8745" y="2852936"/>
            <a:ext cx="78488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Предназначенные для управления проектом </a:t>
            </a:r>
            <a:r>
              <a:rPr lang="ru-RU" dirty="0"/>
              <a:t>– обычно используются на подготовительном этапе. К выполняемым функциям можно отнести: построение графиков выполнения отдельных работ, распределение ресурсов между разными участками проекта, составление бюджета проекта и т. д. Пример программ: «</a:t>
            </a:r>
            <a:r>
              <a:rPr lang="ru-RU" dirty="0" err="1"/>
              <a:t>Microsoft</a:t>
            </a:r>
            <a:r>
              <a:rPr lang="ru-RU" dirty="0"/>
              <a:t> </a:t>
            </a:r>
            <a:r>
              <a:rPr lang="ru-RU" dirty="0" err="1"/>
              <a:t>Project</a:t>
            </a:r>
            <a:r>
              <a:rPr lang="ru-RU" dirty="0"/>
              <a:t>», «</a:t>
            </a:r>
            <a:r>
              <a:rPr lang="ru-RU" dirty="0" err="1"/>
              <a:t>Time</a:t>
            </a:r>
            <a:r>
              <a:rPr lang="ru-RU" dirty="0"/>
              <a:t> </a:t>
            </a:r>
            <a:r>
              <a:rPr lang="ru-RU" dirty="0" err="1"/>
              <a:t>Line</a:t>
            </a:r>
            <a:r>
              <a:rPr lang="ru-RU" dirty="0"/>
              <a:t>» и др.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Используемые для создания диаграмм </a:t>
            </a:r>
            <a:r>
              <a:rPr lang="ru-RU" dirty="0"/>
              <a:t>– главным образом используются на этапе перепроектирования для воссоздания функционирующего бизнеса и его новой модели. Примеры инструментов данной категории: «</a:t>
            </a:r>
            <a:r>
              <a:rPr lang="ru-RU" dirty="0" err="1"/>
              <a:t>Design</a:t>
            </a:r>
            <a:r>
              <a:rPr lang="ru-RU" dirty="0"/>
              <a:t>/IDEF (</a:t>
            </a:r>
            <a:r>
              <a:rPr lang="ru-RU" dirty="0" err="1"/>
              <a:t>Meta</a:t>
            </a:r>
            <a:r>
              <a:rPr lang="ru-RU" dirty="0"/>
              <a:t> </a:t>
            </a:r>
            <a:r>
              <a:rPr lang="ru-RU" dirty="0" err="1"/>
              <a:t>Software</a:t>
            </a:r>
            <a:r>
              <a:rPr lang="ru-RU" dirty="0"/>
              <a:t>)», «</a:t>
            </a:r>
            <a:r>
              <a:rPr lang="ru-RU" dirty="0" err="1"/>
              <a:t>EasyABC</a:t>
            </a:r>
            <a:r>
              <a:rPr lang="ru-RU" dirty="0"/>
              <a:t> (ABC </a:t>
            </a:r>
            <a:r>
              <a:rPr lang="ru-RU" dirty="0" err="1"/>
              <a:t>Technologies</a:t>
            </a:r>
            <a:r>
              <a:rPr lang="ru-RU" dirty="0"/>
              <a:t>)» и др.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Имитационное моделирование </a:t>
            </a:r>
            <a:r>
              <a:rPr lang="ru-RU" dirty="0"/>
              <a:t>– сюда относятся инструменты реинжиниринга, необходимые для анализа динамики процессов существующего бизнеса и его новой модели. Примеры: «</a:t>
            </a:r>
            <a:r>
              <a:rPr lang="ru-RU" dirty="0" err="1"/>
              <a:t>ServiceModel</a:t>
            </a:r>
            <a:r>
              <a:rPr lang="ru-RU" dirty="0"/>
              <a:t> (</a:t>
            </a:r>
            <a:r>
              <a:rPr lang="ru-RU" dirty="0" err="1"/>
              <a:t>ProModel</a:t>
            </a:r>
            <a:r>
              <a:rPr lang="ru-RU" dirty="0"/>
              <a:t>)», «</a:t>
            </a:r>
            <a:r>
              <a:rPr lang="ru-RU" dirty="0" err="1"/>
              <a:t>ModSym</a:t>
            </a:r>
            <a:r>
              <a:rPr lang="ru-RU" dirty="0"/>
              <a:t> (CASI</a:t>
            </a:r>
            <a:r>
              <a:rPr lang="ru-RU" dirty="0" smtClean="0"/>
              <a:t>)».</a:t>
            </a: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3877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Средства создания информационных систем (ИС) – используются для разработки ИС в рамках преобразованных бизнес-процессов. Пример: «S-</a:t>
            </a:r>
            <a:r>
              <a:rPr lang="ru-RU" dirty="0" err="1"/>
              <a:t>Designor</a:t>
            </a:r>
            <a:r>
              <a:rPr lang="ru-RU" dirty="0"/>
              <a:t> (</a:t>
            </a:r>
            <a:r>
              <a:rPr lang="ru-RU" dirty="0" err="1"/>
              <a:t>PowerSoft</a:t>
            </a:r>
            <a:r>
              <a:rPr lang="ru-RU" dirty="0" smtClean="0"/>
              <a:t>)».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Многофункциональные инструменты – сюда относятся средства, используемые для автоматизации всех основных этапов реинжиниринга, начиная от планирования и вплоть до поддержки новой модели бизнеса. Пример: «SPARKS (</a:t>
            </a:r>
            <a:r>
              <a:rPr lang="ru-RU" dirty="0" err="1"/>
              <a:t>Coopers</a:t>
            </a:r>
            <a:r>
              <a:rPr lang="ru-RU" dirty="0"/>
              <a:t> &amp; </a:t>
            </a:r>
            <a:r>
              <a:rPr lang="ru-RU" dirty="0" err="1"/>
              <a:t>Lybrand</a:t>
            </a:r>
            <a:r>
              <a:rPr lang="ru-RU" dirty="0"/>
              <a:t>)»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Средства и инструменты реинжиниринга</a:t>
            </a:r>
          </a:p>
        </p:txBody>
      </p:sp>
    </p:spTree>
    <p:extLst>
      <p:ext uri="{BB962C8B-B14F-4D97-AF65-F5344CB8AC3E}">
        <p14:creationId xmlns:p14="http://schemas.microsoft.com/office/powerpoint/2010/main" val="35343148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852935"/>
            <a:ext cx="7408333" cy="327322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отсутствие </a:t>
            </a:r>
            <a:r>
              <a:rPr lang="ru-RU" dirty="0"/>
              <a:t>системного подхода к преобразованиям; </a:t>
            </a:r>
            <a:endParaRPr lang="ru-RU" dirty="0" smtClean="0"/>
          </a:p>
          <a:p>
            <a:r>
              <a:rPr lang="ru-RU" dirty="0" smtClean="0"/>
              <a:t>неверная </a:t>
            </a:r>
            <a:r>
              <a:rPr lang="ru-RU" dirty="0"/>
              <a:t>оценка текущего состояния организации; </a:t>
            </a:r>
            <a:endParaRPr lang="ru-RU" dirty="0" smtClean="0"/>
          </a:p>
          <a:p>
            <a:r>
              <a:rPr lang="ru-RU" dirty="0" smtClean="0"/>
              <a:t>недостаточный </a:t>
            </a:r>
            <a:r>
              <a:rPr lang="ru-RU" dirty="0"/>
              <a:t>размер выделенного бюджета; </a:t>
            </a:r>
            <a:endParaRPr lang="ru-RU" dirty="0" smtClean="0"/>
          </a:p>
          <a:p>
            <a:r>
              <a:rPr lang="ru-RU" dirty="0" smtClean="0"/>
              <a:t>некомпетентность </a:t>
            </a:r>
            <a:r>
              <a:rPr lang="ru-RU" dirty="0"/>
              <a:t>руководителя проекта; </a:t>
            </a:r>
            <a:endParaRPr lang="ru-RU" dirty="0" smtClean="0"/>
          </a:p>
          <a:p>
            <a:r>
              <a:rPr lang="ru-RU" dirty="0" smtClean="0"/>
              <a:t>отсутствие </a:t>
            </a:r>
            <a:r>
              <a:rPr lang="ru-RU" dirty="0"/>
              <a:t>мотивации участников реинжиниринга и всего персонала компании; </a:t>
            </a:r>
            <a:endParaRPr lang="ru-RU" dirty="0" smtClean="0"/>
          </a:p>
          <a:p>
            <a:r>
              <a:rPr lang="ru-RU" dirty="0" smtClean="0"/>
              <a:t>нечеткая </a:t>
            </a:r>
            <a:r>
              <a:rPr lang="ru-RU" dirty="0"/>
              <a:t>постановка основных задач будущих преобразований; </a:t>
            </a:r>
            <a:endParaRPr lang="ru-RU" dirty="0" smtClean="0"/>
          </a:p>
          <a:p>
            <a:r>
              <a:rPr lang="ru-RU" dirty="0" smtClean="0"/>
              <a:t>отсутствие </a:t>
            </a:r>
            <a:r>
              <a:rPr lang="ru-RU" dirty="0"/>
              <a:t>эффективных инструментов и др.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Ошибки и риски при внедрении преобразований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1379" y="1772816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Как показывает практика, далеко не всегда реинжиниринг дает положительные результаты. Около 50% проектов терпят неудачу. Как правило, это сопряжено со следующими ошибками: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774643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0" t="28105" r="39122" b="23058"/>
          <a:stretch/>
        </p:blipFill>
        <p:spPr bwMode="auto">
          <a:xfrm>
            <a:off x="395536" y="620688"/>
            <a:ext cx="8351397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274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Следует отметить, что результаты реинжиниринга могут быть самыми разными. Все зависит от изначально поставленных целей. При этом к наиболее распространённым итогам преобразования бизнес-процессов можно отнести: </a:t>
            </a:r>
            <a:endParaRPr lang="ru-RU" dirty="0" smtClean="0"/>
          </a:p>
          <a:p>
            <a:r>
              <a:rPr lang="ru-RU" dirty="0" smtClean="0"/>
              <a:t>сокращение </a:t>
            </a:r>
            <a:r>
              <a:rPr lang="ru-RU" dirty="0"/>
              <a:t>штата работников с сохранением прежнего уровня производительности; </a:t>
            </a:r>
            <a:endParaRPr lang="ru-RU" dirty="0" smtClean="0"/>
          </a:p>
          <a:p>
            <a:r>
              <a:rPr lang="ru-RU" dirty="0" smtClean="0"/>
              <a:t>снижение </a:t>
            </a:r>
            <a:r>
              <a:rPr lang="ru-RU" dirty="0"/>
              <a:t>издержек, связанных с производством продукции (без ущерба для качества и уменьшения объемов выпуска</a:t>
            </a:r>
            <a:r>
              <a:rPr lang="ru-RU" dirty="0" smtClean="0"/>
              <a:t>);</a:t>
            </a:r>
          </a:p>
          <a:p>
            <a:r>
              <a:rPr lang="ru-RU" dirty="0" smtClean="0"/>
              <a:t>уменьшение </a:t>
            </a:r>
            <a:r>
              <a:rPr lang="ru-RU" dirty="0"/>
              <a:t>уровней управления; </a:t>
            </a:r>
            <a:endParaRPr lang="ru-RU" dirty="0" smtClean="0"/>
          </a:p>
          <a:p>
            <a:r>
              <a:rPr lang="ru-RU" dirty="0" smtClean="0"/>
              <a:t>повышение </a:t>
            </a:r>
            <a:r>
              <a:rPr lang="ru-RU" dirty="0"/>
              <a:t>деловой репутации; </a:t>
            </a:r>
            <a:endParaRPr lang="ru-RU" dirty="0" smtClean="0"/>
          </a:p>
          <a:p>
            <a:r>
              <a:rPr lang="ru-RU" dirty="0" smtClean="0"/>
              <a:t>увеличение </a:t>
            </a:r>
            <a:r>
              <a:rPr lang="ru-RU" dirty="0"/>
              <a:t>показатели рентабельности и т. д.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Результаты реинжиниринга и их оценка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487597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Для оценки эффективности результатов реинжиниринга могут использоваться различные системы показателей, которые условно можно разделить на две </a:t>
            </a:r>
            <a:r>
              <a:rPr lang="ru-RU" dirty="0" smtClean="0"/>
              <a:t>группы:</a:t>
            </a:r>
          </a:p>
          <a:p>
            <a:pPr algn="just"/>
            <a:r>
              <a:rPr lang="ru-RU" b="1" dirty="0" smtClean="0"/>
              <a:t>Финансовые</a:t>
            </a:r>
            <a:r>
              <a:rPr lang="ru-RU" dirty="0" smtClean="0"/>
              <a:t> </a:t>
            </a:r>
            <a:r>
              <a:rPr lang="ru-RU" dirty="0"/>
              <a:t>– сюда можно отнести расчет процента уменьшения численности сотрудников компании в результате произведенных преобразований, процент экономии фонда оплаты труда и т. д. </a:t>
            </a:r>
            <a:endParaRPr lang="ru-RU" dirty="0" smtClean="0"/>
          </a:p>
          <a:p>
            <a:pPr algn="just"/>
            <a:r>
              <a:rPr lang="ru-RU" b="1" dirty="0" smtClean="0"/>
              <a:t>Нефинансовые </a:t>
            </a:r>
            <a:r>
              <a:rPr lang="ru-RU" dirty="0"/>
              <a:t>– процент расширения рынка сбыта, удовлетворенности работников выполняемой работой, эффективность использования ресурсов и др.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Оценка </a:t>
            </a:r>
            <a:r>
              <a:rPr lang="ru-RU" dirty="0"/>
              <a:t>эффективности результатов реинжиниринга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141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3" t="24542" r="44707" b="37729"/>
          <a:stretch/>
        </p:blipFill>
        <p:spPr bwMode="auto">
          <a:xfrm>
            <a:off x="323528" y="532576"/>
            <a:ext cx="8484066" cy="5674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86492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Для </a:t>
            </a:r>
            <a:r>
              <a:rPr lang="ru-RU" dirty="0"/>
              <a:t>наглядности можно привести несколько примеров успешного проведения реинжиниринга отдельными компаниями. Пример 1. В начале 1980 года американская фирма «</a:t>
            </a:r>
            <a:r>
              <a:rPr lang="ru-RU" dirty="0" err="1"/>
              <a:t>Ford</a:t>
            </a:r>
            <a:r>
              <a:rPr lang="ru-RU" dirty="0"/>
              <a:t> </a:t>
            </a:r>
            <a:r>
              <a:rPr lang="ru-RU" dirty="0" err="1"/>
              <a:t>Motors</a:t>
            </a:r>
            <a:r>
              <a:rPr lang="ru-RU" dirty="0"/>
              <a:t>» испытывала большие трудности. Причем основная проблема заключалась в раздутом штате сотрудников, оплата труда которых составляла большую статью расходов для предприятия. Руководство «</a:t>
            </a:r>
            <a:r>
              <a:rPr lang="ru-RU" dirty="0" err="1"/>
              <a:t>Ford</a:t>
            </a:r>
            <a:r>
              <a:rPr lang="ru-RU" dirty="0"/>
              <a:t> </a:t>
            </a:r>
            <a:r>
              <a:rPr lang="ru-RU" dirty="0" err="1"/>
              <a:t>Motors</a:t>
            </a:r>
            <a:r>
              <a:rPr lang="ru-RU" dirty="0"/>
              <a:t>» приняло решение произвести реинжиниринг, в ходе которого был кардинально изменен порядок функционирования отдела по работе с поставщиками. Была внедрена система, не предполагающая выставление счетов при расчетах с поставщиками. Такое новшество позволило сократить численность персонала с 500 до 125 человек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Примеры применения реинжиниринга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076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2" t="25581" r="41197" b="33152"/>
          <a:stretch/>
        </p:blipFill>
        <p:spPr bwMode="auto">
          <a:xfrm>
            <a:off x="395536" y="908720"/>
            <a:ext cx="8358744" cy="501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6338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Пример 2. Опыт проведения реинжиниринга также есть и у компании «</a:t>
            </a:r>
            <a:r>
              <a:rPr lang="ru-RU" dirty="0" err="1"/>
              <a:t>Kodak</a:t>
            </a:r>
            <a:r>
              <a:rPr lang="ru-RU" dirty="0"/>
              <a:t>», основная проблема которой заключалась в чрезмерно продолжительном производственном цикле. В результате преобразований было запущено параллельное изготовление отдельных деталей изделия, а также было внедрено компьютерное моделирование, позволяющее выбрать более бюджетную модель для сборки. Итогом реинжиниринга в «</a:t>
            </a:r>
            <a:r>
              <a:rPr lang="ru-RU" dirty="0" err="1"/>
              <a:t>Kodak</a:t>
            </a:r>
            <a:r>
              <a:rPr lang="ru-RU" dirty="0"/>
              <a:t>» стало сокращение производственного цикла с 70 до 38 недель, а также уменьшение стоимости конечного продукта на 25</a:t>
            </a:r>
            <a:r>
              <a:rPr lang="ru-RU" dirty="0" smtClean="0"/>
              <a:t>%.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Примеры применения реинжиниринга</a:t>
            </a:r>
          </a:p>
        </p:txBody>
      </p:sp>
    </p:spTree>
    <p:extLst>
      <p:ext uri="{BB962C8B-B14F-4D97-AF65-F5344CB8AC3E}">
        <p14:creationId xmlns:p14="http://schemas.microsoft.com/office/powerpoint/2010/main" val="2752261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Таким образом, следует отметить, что реинжиниринг является весьма эффективным инструментом для вывода организации из кризисного состояния, а также существенного улучшения текущего положения дел. Однако для того чтобы преобразования были эффективны следует предварительно все правильно просчитать и оценить. При этом обязательно следует принять во внимание основные факторы успеха реинжиниринга — стремительность, мотивация, четко обозначенные цели и задачи.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Источник: https://reklamaplanet.ru/biznes/reinzhiniring-biznes-processov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501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916832"/>
            <a:ext cx="80648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Проектирование </a:t>
            </a:r>
            <a:r>
              <a:rPr lang="ru-RU" dirty="0"/>
              <a:t>бизнес-процессов включает в себя два основных метода: инжиниринг и реинжиниринг. </a:t>
            </a:r>
            <a:endParaRPr lang="ru-RU" dirty="0" smtClean="0"/>
          </a:p>
          <a:p>
            <a:pPr algn="just"/>
            <a:r>
              <a:rPr lang="ru-RU" dirty="0" smtClean="0"/>
              <a:t>Так</a:t>
            </a:r>
            <a:r>
              <a:rPr lang="ru-RU" dirty="0"/>
              <a:t>, под </a:t>
            </a:r>
            <a:r>
              <a:rPr lang="ru-RU" b="1" dirty="0"/>
              <a:t>инжинирингом</a:t>
            </a:r>
            <a:r>
              <a:rPr lang="ru-RU" dirty="0"/>
              <a:t> подразумевается совершенствование и повышение эффективности деловых процессов без их коренного изменения. Как правило, при использовании данного метода показатели деятельности предприятия повышаются на 10–50%. Основная особенность инжиниринга заключается в том, что он направлен главным образом на рационализацию старых бизнес-процессов. </a:t>
            </a:r>
            <a:endParaRPr lang="ru-RU" dirty="0" smtClean="0"/>
          </a:p>
          <a:p>
            <a:pPr algn="just"/>
            <a:r>
              <a:rPr lang="ru-RU" b="1" dirty="0" smtClean="0"/>
              <a:t>Реинжиниринг</a:t>
            </a:r>
            <a:r>
              <a:rPr lang="ru-RU" dirty="0" smtClean="0"/>
              <a:t> </a:t>
            </a:r>
            <a:r>
              <a:rPr lang="ru-RU" dirty="0"/>
              <a:t>предполагает радикальное изменение подхода к ведению бизнеса, что в итоге приводит к общему повышению эффективности деятельности на 100–500% и более. В рамках данного метода используются принципиально новые бизнес-процессы, которые обеспечивают такой высокий результат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059547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</a:rPr>
              <a:t>Инжиниринг и реинжиниринг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55162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492896"/>
            <a:ext cx="7408333" cy="34506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Под </a:t>
            </a:r>
            <a:r>
              <a:rPr lang="ru-RU" dirty="0"/>
              <a:t>реинжинирингом подразумевается масштабное переосмысление порядка ведения дела, направленное на достижение резких, скачкообразных улучшений. Основная цель реинжиниринга бизнес-процессов заключается в том, чтобы максимально приспособить их к ожидаемым изменениям предпочтений клиентов. При этом соответствующим образом меняется общая стратегия ведения бизнеса, используемые технологии, организация производственного процесса, а также тактика управления предприятием в целом.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Реинжиниринг бизнес-процесса </a:t>
            </a:r>
          </a:p>
        </p:txBody>
      </p:sp>
    </p:spTree>
    <p:extLst>
      <p:ext uri="{BB962C8B-B14F-4D97-AF65-F5344CB8AC3E}">
        <p14:creationId xmlns:p14="http://schemas.microsoft.com/office/powerpoint/2010/main" val="1013645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76872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Основная </a:t>
            </a:r>
            <a:r>
              <a:rPr lang="ru-RU" dirty="0"/>
              <a:t>роль реинжиниринга заключается в достижении принципиальных улучшений деятельности за счет моделирования, анализа, а также кардинального изменения существующих бизнес-процессов. </a:t>
            </a:r>
            <a:endParaRPr lang="ru-RU" dirty="0" smtClean="0"/>
          </a:p>
          <a:p>
            <a:pPr algn="just"/>
            <a:r>
              <a:rPr lang="ru-RU" b="1" dirty="0" smtClean="0"/>
              <a:t>Главная </a:t>
            </a:r>
            <a:r>
              <a:rPr lang="ru-RU" b="1" dirty="0"/>
              <a:t>цель реинжиниринга </a:t>
            </a:r>
            <a:r>
              <a:rPr lang="ru-RU" dirty="0"/>
              <a:t>– создание универсальной максимально адаптированной к постоянно изменяющимся условиям рынка модели ведения бизнеса, а также методов, которые помогут ее выстроить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Роль, задачи и цели реинжиниринга </a:t>
            </a:r>
          </a:p>
        </p:txBody>
      </p:sp>
    </p:spTree>
    <p:extLst>
      <p:ext uri="{BB962C8B-B14F-4D97-AF65-F5344CB8AC3E}">
        <p14:creationId xmlns:p14="http://schemas.microsoft.com/office/powerpoint/2010/main" val="1607206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Отсюда вытекают следующие </a:t>
            </a:r>
            <a:r>
              <a:rPr lang="ru-RU" b="1" dirty="0"/>
              <a:t>основные задачи </a:t>
            </a:r>
            <a:r>
              <a:rPr lang="ru-RU" dirty="0"/>
              <a:t>данного направления: </a:t>
            </a:r>
            <a:endParaRPr lang="ru-RU" dirty="0" smtClean="0"/>
          </a:p>
          <a:p>
            <a:pPr algn="just"/>
            <a:r>
              <a:rPr lang="ru-RU" dirty="0" smtClean="0"/>
              <a:t>постановка </a:t>
            </a:r>
            <a:r>
              <a:rPr lang="ru-RU" dirty="0"/>
              <a:t>четких стратегических целей, а также определение бизнес-процессов, которые обеспечат их достижение; </a:t>
            </a:r>
            <a:endParaRPr lang="ru-RU" dirty="0" smtClean="0"/>
          </a:p>
          <a:p>
            <a:pPr algn="just"/>
            <a:r>
              <a:rPr lang="ru-RU" dirty="0" smtClean="0"/>
              <a:t>разработка </a:t>
            </a:r>
            <a:r>
              <a:rPr lang="ru-RU" dirty="0"/>
              <a:t>системы критериев, на основании которых будет производиться оценка качества бизнес-процессов и их соответствия стратегическим целям предприятия; </a:t>
            </a:r>
            <a:endParaRPr lang="ru-RU" dirty="0" smtClean="0"/>
          </a:p>
          <a:p>
            <a:pPr algn="just"/>
            <a:r>
              <a:rPr lang="ru-RU" dirty="0" smtClean="0"/>
              <a:t>анализ </a:t>
            </a:r>
            <a:r>
              <a:rPr lang="ru-RU" dirty="0"/>
              <a:t>бизнес-процессов по следующим параметрам: уровень издержек, качественные характеристики, скорость выполнения, информация и принятие решений; </a:t>
            </a:r>
            <a:endParaRPr lang="ru-RU" dirty="0" smtClean="0"/>
          </a:p>
          <a:p>
            <a:pPr algn="just"/>
            <a:r>
              <a:rPr lang="ru-RU" dirty="0" smtClean="0"/>
              <a:t>поиск</a:t>
            </a:r>
            <a:r>
              <a:rPr lang="ru-RU" dirty="0"/>
              <a:t> оптимального способа выполнения бизнес-процессов (с точки зрения издержек) при условии соблюдения заданного уровня качества; </a:t>
            </a:r>
            <a:endParaRPr lang="ru-RU" dirty="0" smtClean="0"/>
          </a:p>
          <a:p>
            <a:pPr algn="just"/>
            <a:r>
              <a:rPr lang="ru-RU" dirty="0" smtClean="0"/>
              <a:t>разработка </a:t>
            </a:r>
            <a:r>
              <a:rPr lang="ru-RU" dirty="0"/>
              <a:t>подробных регламентов действий для каждого работника предприятия, участвующего в бизнес-процессе.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482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Для реинжиниринга характерны следующие отличительные черты: Фундаментальность – такого рода изменения всегда носят масштабный характер. Радикальность – данный метод предполагает проведение глубоких преобразований, в результате которых коренным образом меняется вся модель ведения бизнеса. Скачкообразность – улучшения происходят резкими рывками.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Характеристики реинжиниринга и ключевые отличия от простого улучшения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0612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</TotalTime>
  <Words>2220</Words>
  <Application>Microsoft Office PowerPoint</Application>
  <PresentationFormat>Экран (4:3)</PresentationFormat>
  <Paragraphs>147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Волна</vt:lpstr>
      <vt:lpstr>Что такое и как проводится реинжиниринг бизнес процессов </vt:lpstr>
      <vt:lpstr>Бизнес-процесс</vt:lpstr>
      <vt:lpstr>ТРИ основных вида бизнес процессов</vt:lpstr>
      <vt:lpstr>Презентация PowerPoint</vt:lpstr>
      <vt:lpstr>Презентация PowerPoint</vt:lpstr>
      <vt:lpstr>Реинжиниринг бизнес-процесса </vt:lpstr>
      <vt:lpstr>Роль, задачи и цели реинжиниринга </vt:lpstr>
      <vt:lpstr>основные задачи</vt:lpstr>
      <vt:lpstr>Характеристики реинжиниринга и ключевые отличия от простого улучшения </vt:lpstr>
      <vt:lpstr>Данный метод проектирования бизнес-процессов в корне отличается от обычного улучшения показателей деятельности фирмы. Эти различия выражаются в следующем: </vt:lpstr>
      <vt:lpstr>Презентация PowerPoint</vt:lpstr>
      <vt:lpstr>Какие организации применяют реинжиниринг </vt:lpstr>
      <vt:lpstr>Презентация PowerPoint</vt:lpstr>
      <vt:lpstr>Виды реинжиниринга бизнес-процессов </vt:lpstr>
      <vt:lpstr>По ситуативному признаку</vt:lpstr>
      <vt:lpstr>Презентация PowerPoint</vt:lpstr>
      <vt:lpstr>В зависимости от типа преобразований </vt:lpstr>
      <vt:lpstr>Презентация PowerPoint</vt:lpstr>
      <vt:lpstr>Принципы формирования бизнес--процессов</vt:lpstr>
      <vt:lpstr>Принципы формирования бизнес--процессов</vt:lpstr>
      <vt:lpstr>Презентация PowerPoint</vt:lpstr>
      <vt:lpstr>Участники реинжиниринга и их функции</vt:lpstr>
      <vt:lpstr>Участники реинжиниринга и их функции</vt:lpstr>
      <vt:lpstr>Участники реинжиниринга и их функции</vt:lpstr>
      <vt:lpstr>Этапы реинжиниринга </vt:lpstr>
      <vt:lpstr>Презентация PowerPoint</vt:lpstr>
      <vt:lpstr>Подготовка </vt:lpstr>
      <vt:lpstr>Планирование</vt:lpstr>
      <vt:lpstr>Перепроектирование </vt:lpstr>
      <vt:lpstr>Конверсия</vt:lpstr>
      <vt:lpstr>Воплощение</vt:lpstr>
      <vt:lpstr>Средства и инструменты реинжиниринга</vt:lpstr>
      <vt:lpstr>Средства и инструменты реинжиниринга</vt:lpstr>
      <vt:lpstr>Ошибки и риски при внедрении преобразований</vt:lpstr>
      <vt:lpstr>Презентация PowerPoint</vt:lpstr>
      <vt:lpstr>Результаты реинжиниринга и их оценка </vt:lpstr>
      <vt:lpstr>Оценка эффективности результатов реинжиниринга </vt:lpstr>
      <vt:lpstr>Презентация PowerPoint</vt:lpstr>
      <vt:lpstr>Примеры применения реинжиниринга </vt:lpstr>
      <vt:lpstr>Примеры применения реинжиниринга</vt:lpstr>
      <vt:lpstr>Заключение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и как проводится реинжиниринг бизнес процессов</dc:title>
  <dc:creator>USER</dc:creator>
  <cp:lastModifiedBy>USER</cp:lastModifiedBy>
  <cp:revision>7</cp:revision>
  <dcterms:created xsi:type="dcterms:W3CDTF">2022-10-27T08:41:26Z</dcterms:created>
  <dcterms:modified xsi:type="dcterms:W3CDTF">2022-10-27T09:43:33Z</dcterms:modified>
</cp:coreProperties>
</file>